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5"/>
  </p:notesMasterIdLst>
  <p:handoutMasterIdLst>
    <p:handoutMasterId r:id="rId6"/>
  </p:handoutMasterIdLst>
  <p:sldIdLst>
    <p:sldId id="739" r:id="rId3"/>
    <p:sldId id="853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iraGO Light" panose="020B0403050000020004" pitchFamily="34" charset="0"/>
      <p:regular r:id="rId11"/>
      <p:italic r:id="rId12"/>
    </p:embeddedFont>
    <p:embeddedFont>
      <p:font typeface="FiraGO SemiBold" panose="020B0603050000020004" pitchFamily="34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608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823522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693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23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34D88C-0F24-4BC0-ADFE-CBB173B14584}"/>
              </a:ext>
            </a:extLst>
          </p:cNvPr>
          <p:cNvSpPr/>
          <p:nvPr/>
        </p:nvSpPr>
        <p:spPr>
          <a:xfrm>
            <a:off x="0" y="847899"/>
            <a:ext cx="12192000" cy="5434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274C05-1F84-4A3E-92B4-ED0B625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8" y="1283349"/>
            <a:ext cx="6499852" cy="4800952"/>
          </a:xfrm>
        </p:spPr>
        <p:txBody>
          <a:bodyPr>
            <a:no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is-IS" sz="15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HVERNIG NOTA SKAL VINNUBLAÐIÐ: </a:t>
            </a:r>
          </a:p>
          <a:p>
            <a:pPr marL="0" indent="0" algn="ctr">
              <a:lnSpc>
                <a:spcPts val="1800"/>
              </a:lnSpc>
              <a:buNone/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Byrja skal á því að skilgreina notendur og gefa þeim nöfn. Búið er til eitt innsæiskort fyrir hvern notanda sem skilgreindur er. Fyrir hvern notenda þarf að svara öllum spurningunum á vinnublaðinu út frá reynslu notandans og er það gert á eftirfarandi máta:</a:t>
            </a:r>
            <a:b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</a:br>
            <a:endParaRPr lang="is-IS" sz="1400" dirty="0">
              <a:solidFill>
                <a:schemeClr val="accent5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 og einn þáttakandi hugsar fyrir sig í um 10 mínútur. Þátttakendur skulu svara öllum spurningunum á vinnublaðinu fyrir þann notenda sem hefur verið skilgreindur. Þátttakendur skrifa svörin á miða sem þau geyma hjá sér. Einn miði skal notaður fyrir hvert svar. Athugið að hver þátttakendi má skrifa marga miða fyrir hverja spurningu.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Þegar 10 mínútur eru liðnar, eða blekið er hætt að renna í flest öllum pennum þátttakenda er farin hringur og svörunum deilt. Ein hugmynd er kynnt í einu og miðarnir eru lagðir á vinnublaðið. Svipuð svör skal flokka saman og þannig búa til knippi.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Við fáum alla miðana frá öllum þátttakendum fyrir fyrstu spurninguna áður en við færum okkur yfir í þá næstu og svo heldur þetta svona áfram koll af kolli þar til öllum spurningunum hefur verið svarað.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Þetta ferli er svo endurtekið fyrir hvern þann notenda sem skilgreindur er.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D7DD66-ED07-474C-89D3-979967CB0111}"/>
              </a:ext>
            </a:extLst>
          </p:cNvPr>
          <p:cNvSpPr txBox="1">
            <a:spLocks/>
          </p:cNvSpPr>
          <p:nvPr/>
        </p:nvSpPr>
        <p:spPr>
          <a:xfrm>
            <a:off x="291512" y="66873"/>
            <a:ext cx="8640000" cy="778852"/>
          </a:xfrm>
          <a:prstGeom prst="rect">
            <a:avLst/>
          </a:prstGeom>
        </p:spPr>
        <p:txBody>
          <a:bodyPr anchor="ctr"/>
          <a:lstStyle>
            <a:lvl1pPr algn="ctr" defTabSz="354611" rtl="0" eaLnBrk="1" latinLnBrk="0" hangingPunct="1">
              <a:spcBef>
                <a:spcPct val="0"/>
              </a:spcBef>
              <a:buNone/>
              <a:defRPr sz="4489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265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LEIÐBEININGAR UM NOTKUN</a:t>
            </a:r>
          </a:p>
          <a:p>
            <a:pPr marL="0" marR="0" lvl="0" indent="0" algn="l" defTabSz="265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VINNUBLAÐ  - INNSÆISKORT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01FA0-171B-4C47-98CA-C8515E57E85D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2020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3730C6-B500-4F54-A092-F900B2548F93}"/>
              </a:ext>
            </a:extLst>
          </p:cNvPr>
          <p:cNvSpPr/>
          <p:nvPr/>
        </p:nvSpPr>
        <p:spPr>
          <a:xfrm>
            <a:off x="7968484" y="988074"/>
            <a:ext cx="2935359" cy="2134239"/>
          </a:xfrm>
          <a:prstGeom prst="roundRect">
            <a:avLst/>
          </a:prstGeom>
          <a:solidFill>
            <a:srgbClr val="D8E1E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EDF23-867F-40B5-B2D8-8AF4000C4254}"/>
              </a:ext>
            </a:extLst>
          </p:cNvPr>
          <p:cNvSpPr txBox="1"/>
          <p:nvPr/>
        </p:nvSpPr>
        <p:spPr>
          <a:xfrm>
            <a:off x="7404381" y="3388550"/>
            <a:ext cx="4063564" cy="146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</a:t>
            </a: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: </a:t>
            </a:r>
            <a:b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</a:b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Markmið vinnunnar er að draga fram það sem við vitum og skynjum um notendur á auðveldan og skjótan máta. Þetta hjálpar við að búa til sameiginlegan skilning á þörfum notenda okkar og getur aðstoðað við ákvörðunartökur.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570FA-61D2-430B-9C66-CB909F8ABAFA}"/>
              </a:ext>
            </a:extLst>
          </p:cNvPr>
          <p:cNvSpPr txBox="1"/>
          <p:nvPr/>
        </p:nvSpPr>
        <p:spPr>
          <a:xfrm>
            <a:off x="7464870" y="4997570"/>
            <a:ext cx="3942585" cy="100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VERKFÆRI:</a:t>
            </a: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b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</a:b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 11 fyrir hvern skilgreindan notenda. Penna og miða með límrönd fyrir hvern þátttakanda.</a:t>
            </a:r>
          </a:p>
        </p:txBody>
      </p:sp>
      <p:pic>
        <p:nvPicPr>
          <p:cNvPr id="5" name="Graphic 4" descr="Left Brain">
            <a:extLst>
              <a:ext uri="{FF2B5EF4-FFF2-40B4-BE49-F238E27FC236}">
                <a16:creationId xmlns:a16="http://schemas.microsoft.com/office/drawing/2014/main" id="{C29F4393-6655-49AC-9556-B6269BB7B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0837" y="1359868"/>
            <a:ext cx="1384238" cy="13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A092FF96-321E-44C5-A570-C0D5680E2550}"/>
              </a:ext>
            </a:extLst>
          </p:cNvPr>
          <p:cNvSpPr/>
          <p:nvPr/>
        </p:nvSpPr>
        <p:spPr>
          <a:xfrm rot="10800000">
            <a:off x="11382936" y="3707520"/>
            <a:ext cx="803790" cy="1109383"/>
          </a:xfrm>
          <a:prstGeom prst="homePlate">
            <a:avLst/>
          </a:prstGeom>
          <a:solidFill>
            <a:srgbClr val="F1892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8BE34026-66AF-4302-BD88-7DF762B492B7}"/>
              </a:ext>
            </a:extLst>
          </p:cNvPr>
          <p:cNvSpPr/>
          <p:nvPr/>
        </p:nvSpPr>
        <p:spPr>
          <a:xfrm rot="10800000">
            <a:off x="11382936" y="1025416"/>
            <a:ext cx="803790" cy="1109383"/>
          </a:xfrm>
          <a:prstGeom prst="homePlate">
            <a:avLst/>
          </a:prstGeom>
          <a:solidFill>
            <a:srgbClr val="6098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088B721-2EB9-429D-9B2A-C85A7B3A3895}"/>
              </a:ext>
            </a:extLst>
          </p:cNvPr>
          <p:cNvSpPr/>
          <p:nvPr/>
        </p:nvSpPr>
        <p:spPr>
          <a:xfrm>
            <a:off x="0" y="1026006"/>
            <a:ext cx="803790" cy="1109383"/>
          </a:xfrm>
          <a:prstGeom prst="homePlate">
            <a:avLst/>
          </a:prstGeom>
          <a:solidFill>
            <a:srgbClr val="C75F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771CBE-F379-482C-AF09-40D95FE8AF09}"/>
              </a:ext>
            </a:extLst>
          </p:cNvPr>
          <p:cNvCxnSpPr>
            <a:cxnSpLocks/>
          </p:cNvCxnSpPr>
          <p:nvPr/>
        </p:nvCxnSpPr>
        <p:spPr>
          <a:xfrm flipV="1">
            <a:off x="0" y="2933700"/>
            <a:ext cx="12192000" cy="29749"/>
          </a:xfrm>
          <a:prstGeom prst="line">
            <a:avLst/>
          </a:prstGeom>
          <a:ln>
            <a:solidFill>
              <a:srgbClr val="C2C2C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1C61D-BB2F-4584-85AF-18D54F055288}"/>
              </a:ext>
            </a:extLst>
          </p:cNvPr>
          <p:cNvCxnSpPr>
            <a:cxnSpLocks/>
          </p:cNvCxnSpPr>
          <p:nvPr/>
        </p:nvCxnSpPr>
        <p:spPr>
          <a:xfrm flipV="1">
            <a:off x="6098641" y="-11594"/>
            <a:ext cx="22891" cy="5436519"/>
          </a:xfrm>
          <a:prstGeom prst="line">
            <a:avLst/>
          </a:prstGeom>
          <a:ln w="12700">
            <a:solidFill>
              <a:srgbClr val="C2C2C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5561F3F-BC86-499C-A7BE-3579B3007C0E}"/>
              </a:ext>
            </a:extLst>
          </p:cNvPr>
          <p:cNvSpPr/>
          <p:nvPr/>
        </p:nvSpPr>
        <p:spPr>
          <a:xfrm>
            <a:off x="5353757" y="2193097"/>
            <a:ext cx="1583833" cy="15407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4" name="Graphic 3" descr="Target Audience">
            <a:extLst>
              <a:ext uri="{FF2B5EF4-FFF2-40B4-BE49-F238E27FC236}">
                <a16:creationId xmlns:a16="http://schemas.microsoft.com/office/drawing/2014/main" id="{467C1000-F8DB-4DE1-B0C1-8C3DFAB3D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6614" y="2334393"/>
            <a:ext cx="1258119" cy="1258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731229-1913-4688-8323-47F0F375D79C}"/>
              </a:ext>
            </a:extLst>
          </p:cNvPr>
          <p:cNvSpPr/>
          <p:nvPr/>
        </p:nvSpPr>
        <p:spPr>
          <a:xfrm rot="16200000">
            <a:off x="8525376" y="3156455"/>
            <a:ext cx="1240848" cy="5977372"/>
          </a:xfrm>
          <a:prstGeom prst="roundRect">
            <a:avLst/>
          </a:prstGeom>
          <a:solidFill>
            <a:srgbClr val="EEEEEE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79AA3-07FE-406F-B171-16C35C46EF10}"/>
              </a:ext>
            </a:extLst>
          </p:cNvPr>
          <p:cNvSpPr/>
          <p:nvPr/>
        </p:nvSpPr>
        <p:spPr>
          <a:xfrm rot="16200000">
            <a:off x="2425780" y="3156455"/>
            <a:ext cx="1240848" cy="5977372"/>
          </a:xfrm>
          <a:prstGeom prst="roundRect">
            <a:avLst/>
          </a:prstGeom>
          <a:solidFill>
            <a:srgbClr val="EEEEEE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6124F-AE3A-4599-8199-5E938CADBC9A}"/>
              </a:ext>
            </a:extLst>
          </p:cNvPr>
          <p:cNvSpPr txBox="1"/>
          <p:nvPr/>
        </p:nvSpPr>
        <p:spPr>
          <a:xfrm>
            <a:off x="52411" y="5605587"/>
            <a:ext cx="598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gengur vel?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3E9B7-C16E-4733-B959-1EF8BB02D448}"/>
              </a:ext>
            </a:extLst>
          </p:cNvPr>
          <p:cNvSpPr txBox="1"/>
          <p:nvPr/>
        </p:nvSpPr>
        <p:spPr>
          <a:xfrm>
            <a:off x="6157114" y="5605585"/>
            <a:ext cx="597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gengur síður?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B45CC-6EBC-4A2B-BA08-E731683735DF}"/>
              </a:ext>
            </a:extLst>
          </p:cNvPr>
          <p:cNvSpPr/>
          <p:nvPr/>
        </p:nvSpPr>
        <p:spPr>
          <a:xfrm>
            <a:off x="6075815" y="5491485"/>
            <a:ext cx="45719" cy="124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2587A5-4902-491B-B98B-E17B29FF1B94}"/>
              </a:ext>
            </a:extLst>
          </p:cNvPr>
          <p:cNvSpPr txBox="1"/>
          <p:nvPr/>
        </p:nvSpPr>
        <p:spPr>
          <a:xfrm>
            <a:off x="32583" y="3270326"/>
            <a:ext cx="606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hugsar notandinn?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B22D68-F9E5-4E88-B34C-5B09122309A7}"/>
              </a:ext>
            </a:extLst>
          </p:cNvPr>
          <p:cNvSpPr txBox="1"/>
          <p:nvPr/>
        </p:nvSpPr>
        <p:spPr>
          <a:xfrm>
            <a:off x="0" y="365244"/>
            <a:ext cx="6121532" cy="33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vill notandinn gera?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BE3482-1D09-4BC5-9F6B-476718D08E6E}"/>
              </a:ext>
            </a:extLst>
          </p:cNvPr>
          <p:cNvSpPr txBox="1"/>
          <p:nvPr/>
        </p:nvSpPr>
        <p:spPr>
          <a:xfrm>
            <a:off x="6121532" y="250310"/>
            <a:ext cx="6070468" cy="33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segir notandinn?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FC8D5E-ED27-4913-BF5C-05D0BFFAEE4B}"/>
              </a:ext>
            </a:extLst>
          </p:cNvPr>
          <p:cNvSpPr txBox="1"/>
          <p:nvPr/>
        </p:nvSpPr>
        <p:spPr>
          <a:xfrm>
            <a:off x="6145673" y="3270326"/>
            <a:ext cx="606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Hvernig líður notandanum?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9CD16E62-AFAB-42A7-93C3-92D78BF0D818}"/>
              </a:ext>
            </a:extLst>
          </p:cNvPr>
          <p:cNvSpPr/>
          <p:nvPr/>
        </p:nvSpPr>
        <p:spPr>
          <a:xfrm>
            <a:off x="0" y="3707520"/>
            <a:ext cx="803790" cy="1109383"/>
          </a:xfrm>
          <a:prstGeom prst="homePlate">
            <a:avLst/>
          </a:prstGeom>
          <a:solidFill>
            <a:srgbClr val="3EB8D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48" name="Graphic 47" descr="Head with gears">
            <a:extLst>
              <a:ext uri="{FF2B5EF4-FFF2-40B4-BE49-F238E27FC236}">
                <a16:creationId xmlns:a16="http://schemas.microsoft.com/office/drawing/2014/main" id="{F2B06881-6A37-4B6B-99A1-E7F6FD279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18" y="3989639"/>
            <a:ext cx="566007" cy="566007"/>
          </a:xfrm>
          <a:prstGeom prst="rect">
            <a:avLst/>
          </a:prstGeom>
        </p:spPr>
      </p:pic>
      <p:pic>
        <p:nvPicPr>
          <p:cNvPr id="55" name="Graphic 54" descr="Sad face with solid fill">
            <a:extLst>
              <a:ext uri="{FF2B5EF4-FFF2-40B4-BE49-F238E27FC236}">
                <a16:creationId xmlns:a16="http://schemas.microsoft.com/office/drawing/2014/main" id="{E8FEFDDF-4203-4CD1-92D2-15CA18299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34879" y="4334760"/>
            <a:ext cx="294499" cy="294499"/>
          </a:xfrm>
          <a:prstGeom prst="rect">
            <a:avLst/>
          </a:prstGeom>
        </p:spPr>
      </p:pic>
      <p:pic>
        <p:nvPicPr>
          <p:cNvPr id="57" name="Graphic 56" descr="Smiling face with solid fill">
            <a:extLst>
              <a:ext uri="{FF2B5EF4-FFF2-40B4-BE49-F238E27FC236}">
                <a16:creationId xmlns:a16="http://schemas.microsoft.com/office/drawing/2014/main" id="{E2645289-9E5A-4242-B910-722C70F5F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16676" y="3978880"/>
            <a:ext cx="390247" cy="390247"/>
          </a:xfrm>
          <a:prstGeom prst="rect">
            <a:avLst/>
          </a:prstGeom>
        </p:spPr>
      </p:pic>
      <p:pic>
        <p:nvPicPr>
          <p:cNvPr id="59" name="Graphic 58" descr="Thought bubble">
            <a:extLst>
              <a:ext uri="{FF2B5EF4-FFF2-40B4-BE49-F238E27FC236}">
                <a16:creationId xmlns:a16="http://schemas.microsoft.com/office/drawing/2014/main" id="{ED44620C-8A32-409B-910B-410F774BA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89" y="1311266"/>
            <a:ext cx="596447" cy="596447"/>
          </a:xfrm>
          <a:prstGeom prst="rect">
            <a:avLst/>
          </a:prstGeom>
        </p:spPr>
      </p:pic>
      <p:pic>
        <p:nvPicPr>
          <p:cNvPr id="65" name="Graphic 64" descr="Chat bubble">
            <a:extLst>
              <a:ext uri="{FF2B5EF4-FFF2-40B4-BE49-F238E27FC236}">
                <a16:creationId xmlns:a16="http://schemas.microsoft.com/office/drawing/2014/main" id="{9CC242D4-DA22-426B-91B3-B85CFEE161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04871" y="1325301"/>
            <a:ext cx="540236" cy="5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5266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D22E8-A117-4468-991E-FDEFEDF60CA4}"/>
</file>

<file path=customXml/itemProps2.xml><?xml version="1.0" encoding="utf-8"?>
<ds:datastoreItem xmlns:ds="http://schemas.openxmlformats.org/officeDocument/2006/customXml" ds:itemID="{CF9E1C0A-00E2-44E4-BF25-B5876BA4CC02}"/>
</file>

<file path=customXml/itemProps3.xml><?xml version="1.0" encoding="utf-8"?>
<ds:datastoreItem xmlns:ds="http://schemas.openxmlformats.org/officeDocument/2006/customXml" ds:itemID="{B677715E-5788-4CD4-A0D3-8C551DFACCE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92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Calibri</vt:lpstr>
      <vt:lpstr>Times New Roman</vt:lpstr>
      <vt:lpstr>FiraGO Light</vt:lpstr>
      <vt:lpstr>FiraGO</vt:lpstr>
      <vt:lpstr>FiraGO SemiBold</vt:lpstr>
      <vt:lpstr>FiraGO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2020-09-22T14:51:30Z</dcterms:created>
  <dcterms:modified xsi:type="dcterms:W3CDTF">2020-09-22T14:52:18Z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